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8"/>
  </p:notesMasterIdLst>
  <p:sldIdLst>
    <p:sldId id="259" r:id="rId2"/>
    <p:sldId id="401" r:id="rId3"/>
    <p:sldId id="402" r:id="rId4"/>
    <p:sldId id="359" r:id="rId5"/>
    <p:sldId id="360" r:id="rId6"/>
    <p:sldId id="361" r:id="rId7"/>
    <p:sldId id="363" r:id="rId8"/>
    <p:sldId id="364" r:id="rId9"/>
    <p:sldId id="365" r:id="rId10"/>
    <p:sldId id="366" r:id="rId11"/>
    <p:sldId id="355" r:id="rId12"/>
    <p:sldId id="356" r:id="rId13"/>
    <p:sldId id="358" r:id="rId14"/>
    <p:sldId id="367" r:id="rId15"/>
    <p:sldId id="368" r:id="rId16"/>
    <p:sldId id="369" r:id="rId17"/>
    <p:sldId id="370" r:id="rId18"/>
    <p:sldId id="371" r:id="rId19"/>
    <p:sldId id="372" r:id="rId20"/>
    <p:sldId id="373" r:id="rId21"/>
    <p:sldId id="374" r:id="rId22"/>
    <p:sldId id="375" r:id="rId23"/>
    <p:sldId id="376" r:id="rId24"/>
    <p:sldId id="377" r:id="rId25"/>
    <p:sldId id="378" r:id="rId26"/>
    <p:sldId id="379" r:id="rId27"/>
    <p:sldId id="380" r:id="rId28"/>
    <p:sldId id="381" r:id="rId29"/>
    <p:sldId id="382" r:id="rId30"/>
    <p:sldId id="383" r:id="rId31"/>
    <p:sldId id="384" r:id="rId32"/>
    <p:sldId id="347" r:id="rId33"/>
    <p:sldId id="348" r:id="rId34"/>
    <p:sldId id="349" r:id="rId35"/>
    <p:sldId id="350" r:id="rId36"/>
    <p:sldId id="351" r:id="rId37"/>
    <p:sldId id="352" r:id="rId38"/>
    <p:sldId id="353" r:id="rId39"/>
    <p:sldId id="354" r:id="rId40"/>
    <p:sldId id="357" r:id="rId41"/>
    <p:sldId id="390" r:id="rId42"/>
    <p:sldId id="391" r:id="rId43"/>
    <p:sldId id="392" r:id="rId44"/>
    <p:sldId id="393" r:id="rId45"/>
    <p:sldId id="385" r:id="rId46"/>
    <p:sldId id="386" r:id="rId47"/>
    <p:sldId id="397" r:id="rId48"/>
    <p:sldId id="398" r:id="rId49"/>
    <p:sldId id="400" r:id="rId50"/>
    <p:sldId id="399" r:id="rId51"/>
    <p:sldId id="387" r:id="rId52"/>
    <p:sldId id="388" r:id="rId53"/>
    <p:sldId id="389" r:id="rId54"/>
    <p:sldId id="394" r:id="rId55"/>
    <p:sldId id="395" r:id="rId56"/>
    <p:sldId id="396" r:id="rId57"/>
  </p:sldIdLst>
  <p:sldSz cx="9144000" cy="6858000" type="screen4x3"/>
  <p:notesSz cx="6796088" cy="99282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28" autoAdjust="0"/>
    <p:restoredTop sz="90000" autoAdjust="0"/>
  </p:normalViewPr>
  <p:slideViewPr>
    <p:cSldViewPr>
      <p:cViewPr varScale="1">
        <p:scale>
          <a:sx n="104" d="100"/>
          <a:sy n="104" d="100"/>
        </p:scale>
        <p:origin x="-1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971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545" y="0"/>
            <a:ext cx="2944971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54ABC-8486-48CD-811B-91C6ED670C70}" type="datetimeFigureOut">
              <a:rPr lang="el-GR" smtClean="0"/>
              <a:pPr/>
              <a:t>19/3/2019</a:t>
            </a:fld>
            <a:endParaRPr lang="el-G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9" y="4715907"/>
            <a:ext cx="54368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4971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545" y="9430091"/>
            <a:ext cx="2944971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31900-0B02-4524-AC8C-0B104ED8237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355502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31900-0B02-4524-AC8C-0B104ED8237B}" type="slidenum">
              <a:rPr lang="el-GR" smtClean="0"/>
              <a:pPr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56297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31900-0B02-4524-AC8C-0B104ED8237B}" type="slidenum">
              <a:rPr lang="el-GR" smtClean="0"/>
              <a:pPr/>
              <a:t>36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7521-0B07-4064-A549-5EA30AD6F6F7}" type="datetimeFigureOut">
              <a:rPr lang="el-GR" smtClean="0"/>
              <a:pPr/>
              <a:t>19/3/2019</a:t>
            </a:fld>
            <a:endParaRPr lang="el-GR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3D48-6C44-421C-BE7E-E29540B2DA5F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7521-0B07-4064-A549-5EA30AD6F6F7}" type="datetimeFigureOut">
              <a:rPr lang="el-GR" smtClean="0"/>
              <a:pPr/>
              <a:t>19/3/2019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3D48-6C44-421C-BE7E-E29540B2DA5F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7521-0B07-4064-A549-5EA30AD6F6F7}" type="datetimeFigureOut">
              <a:rPr lang="el-GR" smtClean="0"/>
              <a:pPr/>
              <a:t>19/3/2019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3D48-6C44-421C-BE7E-E29540B2DA5F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7521-0B07-4064-A549-5EA30AD6F6F7}" type="datetimeFigureOut">
              <a:rPr lang="el-GR" smtClean="0"/>
              <a:pPr/>
              <a:t>19/3/2019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3D48-6C44-421C-BE7E-E29540B2DA5F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7521-0B07-4064-A549-5EA30AD6F6F7}" type="datetimeFigureOut">
              <a:rPr lang="el-GR" smtClean="0"/>
              <a:pPr/>
              <a:t>19/3/2019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3D48-6C44-421C-BE7E-E29540B2DA5F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7521-0B07-4064-A549-5EA30AD6F6F7}" type="datetimeFigureOut">
              <a:rPr lang="el-GR" smtClean="0"/>
              <a:pPr/>
              <a:t>19/3/2019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3D48-6C44-421C-BE7E-E29540B2DA5F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7521-0B07-4064-A549-5EA30AD6F6F7}" type="datetimeFigureOut">
              <a:rPr lang="el-GR" smtClean="0"/>
              <a:pPr/>
              <a:t>19/3/2019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3D48-6C44-421C-BE7E-E29540B2DA5F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7521-0B07-4064-A549-5EA30AD6F6F7}" type="datetimeFigureOut">
              <a:rPr lang="el-GR" smtClean="0"/>
              <a:pPr/>
              <a:t>19/3/2019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3D48-6C44-421C-BE7E-E29540B2DA5F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7521-0B07-4064-A549-5EA30AD6F6F7}" type="datetimeFigureOut">
              <a:rPr lang="el-GR" smtClean="0"/>
              <a:pPr/>
              <a:t>19/3/2019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3D48-6C44-421C-BE7E-E29540B2DA5F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7521-0B07-4064-A549-5EA30AD6F6F7}" type="datetimeFigureOut">
              <a:rPr lang="el-GR" smtClean="0"/>
              <a:pPr/>
              <a:t>19/3/2019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3D48-6C44-421C-BE7E-E29540B2DA5F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7521-0B07-4064-A549-5EA30AD6F6F7}" type="datetimeFigureOut">
              <a:rPr lang="el-GR" smtClean="0"/>
              <a:pPr/>
              <a:t>19/3/2019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A973D48-6C44-421C-BE7E-E29540B2DA5F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E57521-0B07-4064-A549-5EA30AD6F6F7}" type="datetimeFigureOut">
              <a:rPr lang="el-GR" smtClean="0"/>
              <a:pPr/>
              <a:t>19/3/2019</a:t>
            </a:fld>
            <a:endParaRPr lang="el-GR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973D48-6C44-421C-BE7E-E29540B2DA5F}" type="slidenum">
              <a:rPr lang="el-GR" smtClean="0"/>
              <a:pPr/>
              <a:t>‹#›</a:t>
            </a:fld>
            <a:endParaRPr lang="el-GR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5000" dirty="0" smtClean="0">
                <a:effectLst/>
                <a:latin typeface="Arial" pitchFamily="34" charset="0"/>
                <a:cs typeface="Arial" pitchFamily="34" charset="0"/>
              </a:rPr>
              <a:t>Medical</a:t>
            </a:r>
            <a:r>
              <a:rPr lang="en-US" sz="5000" dirty="0" smtClean="0">
                <a:latin typeface="Arial" pitchFamily="34" charset="0"/>
                <a:cs typeface="Arial" pitchFamily="34" charset="0"/>
              </a:rPr>
              <a:t> Complications of Transplantation</a:t>
            </a:r>
            <a:endParaRPr lang="el-GR" sz="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071934" y="3857628"/>
            <a:ext cx="3700466" cy="1357322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Dr. Nicos Michael, M.D.</a:t>
            </a:r>
          </a:p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General Surgeon</a:t>
            </a:r>
          </a:p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Clinical Assistant Professor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med-uni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Toxicity Associated With Immunosuppression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Mycophenolate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Gastrointestinal disturbances (diarrhea)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Azathioprine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Leukopenia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Hepatitis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Anemia </a:t>
            </a:r>
          </a:p>
          <a:p>
            <a:endParaRPr lang="el-GR" dirty="0"/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Infections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Susceptibility to common pathogens and opportunistic infections is particularly high and influenced by various factors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Pre-transplant factors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Diabetes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Malnutrition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Serological status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Colonization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Latent infections</a:t>
            </a:r>
          </a:p>
          <a:p>
            <a:endParaRPr lang="en-US" sz="2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Infections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Type of surgery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Presence of foreign bodies or catheters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Length of pre- and post-transplant ICU stay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Length of intubation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Immunosuppression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Pre-transplant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Induction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Maintenance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Rejection therapy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l-GR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Infections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Upper respiratory infection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Urinary tract infection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Opportunistic infections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Cytomegalovirus (CMV)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BK virus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Pneumocystis jirovecii pneumonia (PCP)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Nocardia asteroides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Listeria monocytogenes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Aspergillus fumigatus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Hepatitis B virus (HBV)</a:t>
            </a: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Infections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Opportunistic infections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Hepatitis C virus (HCV)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Herpes simplex virus (HSV)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Varicella-zoster virus (VZV)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Epstein-Barr virus (EBV)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Mycobacterium tuberculosis</a:t>
            </a:r>
          </a:p>
          <a:p>
            <a:endParaRPr lang="el-GR" dirty="0"/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Infections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Vaccinations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Standard age-appropriate vaccines, as well as vaccines indicated for immunocompromised patients, should be administered 3-6 months following transplantation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Inactivated vaccines are generally considered to be safe following kidney transplantation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Patients should NOT be given any live or live attenuated vaccines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Infections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Prophylaxis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Trimethoprim-Sulfamethoxazole (TMP-SMX)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Given to all transplant recipients who do not have sulfa allergies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Inhaled Pentamidine, Dapsone or Atovaquone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Prevention of Pneumocystis pneumonia (PCP)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Effective prophylaxis against</a:t>
            </a:r>
          </a:p>
          <a:p>
            <a:pPr lvl="3"/>
            <a:r>
              <a:rPr lang="en-US" dirty="0" smtClean="0">
                <a:latin typeface="Arial" pitchFamily="34" charset="0"/>
                <a:cs typeface="Arial" pitchFamily="34" charset="0"/>
              </a:rPr>
              <a:t>Listeria monocytogenes</a:t>
            </a:r>
          </a:p>
          <a:p>
            <a:pPr lvl="3"/>
            <a:r>
              <a:rPr lang="en-US" dirty="0" smtClean="0">
                <a:latin typeface="Arial" pitchFamily="34" charset="0"/>
                <a:cs typeface="Arial" pitchFamily="34" charset="0"/>
              </a:rPr>
              <a:t>Toxoplasma gondii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Infections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Prophylaxis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Cytomegalovirus (CMV)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CMV D+/R- and CMV R+ kidney transplant recipients are at high risk for active CMV infection and disease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For CMV D+/R- patients</a:t>
            </a:r>
          </a:p>
          <a:p>
            <a:pPr lvl="3"/>
            <a:r>
              <a:rPr lang="en-US" dirty="0" smtClean="0">
                <a:latin typeface="Arial" pitchFamily="34" charset="0"/>
                <a:cs typeface="Arial" pitchFamily="34" charset="0"/>
              </a:rPr>
              <a:t>Valganciclovir 900 mg orally daily for 6 months following transplantation, with the dose adjusted for renal function</a:t>
            </a:r>
          </a:p>
          <a:p>
            <a:pPr lvl="2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3"/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Infections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Prophylaxis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Cytomegalovirus (CMV)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For CMV R+ patients</a:t>
            </a:r>
          </a:p>
          <a:p>
            <a:pPr lvl="3"/>
            <a:r>
              <a:rPr lang="en-US" dirty="0" smtClean="0">
                <a:latin typeface="Arial" pitchFamily="34" charset="0"/>
                <a:cs typeface="Arial" pitchFamily="34" charset="0"/>
              </a:rPr>
              <a:t>Valganciclovir 900 mg orally daily for 3 months following transplantation, with the dose adjusted for renal function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For kidney transplant recipients with creatinine clearance of 40-59 mL/min</a:t>
            </a:r>
          </a:p>
          <a:p>
            <a:pPr lvl="3"/>
            <a:r>
              <a:rPr lang="en-US" dirty="0" smtClean="0">
                <a:latin typeface="Arial" pitchFamily="34" charset="0"/>
                <a:cs typeface="Arial" pitchFamily="34" charset="0"/>
              </a:rPr>
              <a:t>Valganciclovir 450 mg orally daily </a:t>
            </a:r>
          </a:p>
          <a:p>
            <a:pPr lvl="3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2"/>
            <a:endParaRPr lang="el-GR" dirty="0"/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Infections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Prophylaxis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Cytomegalovirus (CMV)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For CMV D-/R- patients</a:t>
            </a:r>
          </a:p>
          <a:p>
            <a:pPr lvl="3"/>
            <a:r>
              <a:rPr lang="en-US" dirty="0" smtClean="0">
                <a:latin typeface="Arial" pitchFamily="34" charset="0"/>
                <a:cs typeface="Arial" pitchFamily="34" charset="0"/>
              </a:rPr>
              <a:t>Acyclovir 200 mg orally twice daily for 3 months following transplantation</a:t>
            </a:r>
          </a:p>
          <a:p>
            <a:pPr lvl="3"/>
            <a:r>
              <a:rPr lang="en-US" dirty="0" smtClean="0">
                <a:latin typeface="Arial" pitchFamily="34" charset="0"/>
                <a:cs typeface="Arial" pitchFamily="34" charset="0"/>
              </a:rPr>
              <a:t>For HSV prophylaxis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Leukopenia is a common adverse effect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Temporary or permanent discontinuation of therapy</a:t>
            </a:r>
          </a:p>
          <a:p>
            <a:endParaRPr lang="el-GR" dirty="0"/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Medical Complications of Transplantation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Routine follow-up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Toxicity associated with immunosuppression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Infections 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CMV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BK virus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Malignancy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Hypertension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Dyslipidemia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CMV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CMV can present as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CMV infection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CMV disease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Active CMV infection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Presence of CMV replication in the blood regardless of whether signs or symptoms are present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CMV disease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CMV syndrome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Tissue-invasive CMV disease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CMV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CMV syndrome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Presence of detectable viral replication in blood accompanied by attributable symptoms and signs in the absence of tissue-invasive disease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Fever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Malaise 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Arthralgia 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Thrombocytopenia</a:t>
            </a:r>
            <a:endParaRPr lang="el-GR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CMV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Tissue-invasive CMV disease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Clinical symptoms and signs of end-organ disease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Enteritis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Colitis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Hepatitis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Nephritis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Pneumonitis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Meningitis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Encephalitis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Retinitis</a:t>
            </a:r>
          </a:p>
          <a:p>
            <a:pPr lvl="2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2"/>
            <a:endParaRPr lang="el-GR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CMV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Therapy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Active CMV infection, asymptomatic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Decrease antimetabolite immunosuppressant </a:t>
            </a:r>
          </a:p>
          <a:p>
            <a:pPr lvl="3"/>
            <a:r>
              <a:rPr lang="en-US" dirty="0" smtClean="0">
                <a:latin typeface="Arial" pitchFamily="34" charset="0"/>
                <a:cs typeface="Arial" pitchFamily="34" charset="0"/>
              </a:rPr>
              <a:t>Azathioprine or Mycophenolate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Monitor CMV viral load at weekly intervals for 4 weeks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If CMV recurs, we discontinue the anti-metabolite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If CMV reactivation does not occur, we continue the   anti-metabolite at the reduced dose</a:t>
            </a:r>
          </a:p>
          <a:p>
            <a:pPr lvl="2"/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lvl="3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CMV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Therapy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CMV syndrome or tissue-invasive disease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Stop antimetabolite immunosuppressant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Ganciclovir 5 mg/Kg IV every 12 hours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Valganciclovir 900 mg orally twice daily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Duration of treatment 14-28 days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Symptoms and viremia are resolved</a:t>
            </a:r>
          </a:p>
          <a:p>
            <a:pPr lvl="3"/>
            <a:r>
              <a:rPr lang="en-US" dirty="0" smtClean="0">
                <a:latin typeface="Arial" pitchFamily="34" charset="0"/>
                <a:cs typeface="Arial" pitchFamily="34" charset="0"/>
              </a:rPr>
              <a:t>Valganciclovir 900 mg orally once daily for 1-3 months</a:t>
            </a:r>
          </a:p>
          <a:p>
            <a:pPr lvl="3"/>
            <a:r>
              <a:rPr lang="en-US" dirty="0" smtClean="0">
                <a:latin typeface="Arial" pitchFamily="34" charset="0"/>
                <a:cs typeface="Arial" pitchFamily="34" charset="0"/>
              </a:rPr>
              <a:t>To prevent relapse  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6" name="Picture 5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BK Virus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BKV nephropathy (Polyomavirus)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Tubulointerstitial nephritis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Ureteral stenosis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Risk factors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Older age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Male gender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Ureteral trauma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Diabetes 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Delayed graft function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Treatment of acute rejection</a:t>
            </a: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BK Virus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Presentation</a:t>
            </a:r>
          </a:p>
          <a:p>
            <a:pPr marL="548640" lvl="2" indent="-274320">
              <a:buClr>
                <a:schemeClr val="accent3"/>
              </a:buClr>
              <a:buSzPct val="95000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Asymptomatic acute or slowly progressive rise in the serum creatinine concentration</a:t>
            </a:r>
          </a:p>
          <a:p>
            <a:pPr marL="548640" lvl="2" indent="-274320">
              <a:buClr>
                <a:schemeClr val="accent3"/>
              </a:buClr>
              <a:buSzPct val="95000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Urinalysis</a:t>
            </a:r>
          </a:p>
          <a:p>
            <a:pPr marL="822960" lvl="3" indent="-274320">
              <a:buSzPct val="95000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Pyuria</a:t>
            </a:r>
          </a:p>
          <a:p>
            <a:pPr marL="822960" lvl="3" indent="-274320">
              <a:buSzPct val="95000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Hematuria</a:t>
            </a:r>
          </a:p>
          <a:p>
            <a:pPr marL="822960" lvl="3" indent="-274320">
              <a:buSzPct val="95000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Cellular casts consisting of renal tubular cells and inflammatory cells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  <p:pic>
        <p:nvPicPr>
          <p:cNvPr id="6" name="Picture 5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BK Virus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Diagnosis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BK viral load (plasma and urine)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Kidney biopsy 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Characteristic cytopathic changes  </a:t>
            </a:r>
          </a:p>
          <a:p>
            <a:pPr lvl="3">
              <a:buNone/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PLUS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Positive immunohistochemistry tests using antibodies directed specifically against BK or against the cross-reacting SV40 large T antigen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Treatment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Reduction in immunosuppression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Malignancy 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Renal transplant recipients are approximately three times more likely to develop cancers than the general population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Risk factors specific to transplant population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Type, extent, and duration of immunosuppression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Viral infections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Pre-transplant dialysis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Malignancy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Increased risk for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Skin cancer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Lip cancer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Post-transplant lymphoproliferative disorder (PTLD)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Anogenital cancer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Kaposi sarcoma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Renal carcinoma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Medical Complications of Transplantation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Diabetes Mellitus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Osteoporosis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Electrolyte and Acid-Base Disorders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Hyperuricemia and Gout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Hematologic Issues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Pregnancy</a:t>
            </a: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Malignancy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Screening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Renal transplant recipients should have the same routine cancer screening as the general population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Exception 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Skin cancer screening</a:t>
            </a:r>
          </a:p>
          <a:p>
            <a:pPr lvl="3"/>
            <a:r>
              <a:rPr lang="en-US" dirty="0" smtClean="0">
                <a:latin typeface="Arial" pitchFamily="34" charset="0"/>
                <a:cs typeface="Arial" pitchFamily="34" charset="0"/>
              </a:rPr>
              <a:t>Total-body skin examination every six months to yearly by expert clinicians and dermatologists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Malignancy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Renal transplant recipients who develop a new cancer typically require modification of their maintenance immunosuppression regimen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The decision to reduce or stop immunosuppressive therapy depends upon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Type and aggressiveness of the malignancy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Ongoing need for immunosuppression to prevent graft rejection</a:t>
            </a:r>
          </a:p>
          <a:p>
            <a:endParaRPr lang="el-GR" dirty="0"/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Hypertension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Post-transplant hypertension occurs in up to 80% of renal transplant recipients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BP &gt; 140/90 mmHg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Associated with worse long-term graft outcomes, including graft loss</a:t>
            </a:r>
            <a:endParaRPr lang="el-G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736750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Hypertension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Risk factors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Delayed and/or chronic allograft dysfunction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Deceased-donor allografts (history of HTN)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Presence of native kidneys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Cyclosporine therapy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Tacrolimus therapy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Glucocorticoid therapy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Increased body weight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Renal artery stenosis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007653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Hypertension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Goal BP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140/90 mmHg in patients without diabetes or proteinuria</a:t>
            </a:r>
          </a:p>
          <a:p>
            <a:pPr lvl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130/80 mmHg in those with diabetes or proteinuria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413689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Hypertension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Any class of antihypertensive agent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Monitor closely for adverse effects and drug-drug interactions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When urine protein excretion is greater than 1g/d, consider an ACE-I or ARB as first-line therapy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94867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Hypertension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Renal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transplant artery stenosis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identify because it is a correctable form of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hypertension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Risk factors:</a:t>
            </a:r>
          </a:p>
          <a:p>
            <a:pPr lvl="2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Difficulties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 harvesting and operative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techniques </a:t>
            </a:r>
          </a:p>
          <a:p>
            <a:pPr lvl="2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therosclerotic disease</a:t>
            </a:r>
          </a:p>
          <a:p>
            <a:pPr lvl="2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elayed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allograft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function 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Signs:</a:t>
            </a:r>
          </a:p>
          <a:p>
            <a:pPr lvl="2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Persistent uncontrolled  HTN </a:t>
            </a:r>
          </a:p>
          <a:p>
            <a:pPr lvl="2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Flash pulmonary edema</a:t>
            </a:r>
          </a:p>
          <a:p>
            <a:pPr lvl="2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Acute elevation in blood pressure </a:t>
            </a:r>
          </a:p>
          <a:p>
            <a:pPr lvl="2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577501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Hypertension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Renal transplant artery stenosis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Diagnosis</a:t>
            </a:r>
          </a:p>
          <a:p>
            <a:pPr lvl="2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Arteriography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is the preferred diagnostic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modality</a:t>
            </a:r>
          </a:p>
          <a:p>
            <a:pPr lvl="2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Doppler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ultrasonography, computed tomography (CT) angiography, or magnetic resonance (MR) arteriography may also be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</a:p>
          <a:p>
            <a:pPr lvl="2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Angioplasty (with or without stenting)</a:t>
            </a:r>
          </a:p>
          <a:p>
            <a:pPr lvl="2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Surgery</a:t>
            </a:r>
          </a:p>
          <a:p>
            <a:endParaRPr lang="el-GR" dirty="0" smtClean="0"/>
          </a:p>
          <a:p>
            <a:pPr lvl="2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3192" lvl="1" indent="0">
              <a:buNone/>
            </a:pPr>
            <a:endParaRPr lang="el-GR" sz="2200" dirty="0"/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504425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Dyslipidemia 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Common among kidney transplant recipients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Major risk factor for both CVD and reduced renal allograft survival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New onset or worsening dyslipidemia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Sirolimus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Cyclosporine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lucocorticoids  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Increased total cholesterol, LDL, triglycerides</a:t>
            </a:r>
          </a:p>
          <a:p>
            <a:endParaRPr lang="el-G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177252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Dyslipidemia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ifestyle modification</a:t>
            </a:r>
          </a:p>
          <a:p>
            <a:pPr lvl="2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bstinence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alcohol </a:t>
            </a:r>
          </a:p>
          <a:p>
            <a:pPr lvl="2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Treatment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hyperglycemia</a:t>
            </a:r>
          </a:p>
          <a:p>
            <a:pPr lvl="2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ncreased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physical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activity </a:t>
            </a:r>
          </a:p>
          <a:p>
            <a:pPr lvl="2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eight reduction</a:t>
            </a:r>
          </a:p>
          <a:p>
            <a:pPr lvl="2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ow-fat diet</a:t>
            </a:r>
          </a:p>
          <a:p>
            <a:pPr lvl="1"/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45025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Routine Follow-Up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Checked regularly at each visit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Serum Creatinine, Urea, Glucose, Bicarbonate 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Electrolytes 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Sodium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Potassium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Calcium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Magnesium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Phosphorus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CBC and differential</a:t>
            </a:r>
          </a:p>
          <a:p>
            <a:pPr lvl="1"/>
            <a:endParaRPr lang="en-US" sz="2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Dyslipidemia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Statins</a:t>
            </a:r>
          </a:p>
          <a:p>
            <a:pPr lvl="2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Preferred staring dose</a:t>
            </a:r>
          </a:p>
          <a:p>
            <a:pPr lvl="3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Fluvastatin 40 mg daily</a:t>
            </a:r>
          </a:p>
          <a:p>
            <a:pPr lvl="3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Atorvastastin 10 mg daily</a:t>
            </a:r>
          </a:p>
          <a:p>
            <a:pPr lvl="3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Rosuvastatin 5 mg daily</a:t>
            </a:r>
          </a:p>
          <a:p>
            <a:pPr lvl="3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Pravastatin 20 mg daily</a:t>
            </a:r>
          </a:p>
          <a:p>
            <a:pPr lvl="3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Simvastatin 20 mg daily</a:t>
            </a:r>
          </a:p>
          <a:p>
            <a:endParaRPr lang="el-GR" sz="2000" dirty="0"/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Diabetes Mellitus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New-onset diabetes after transplantation (NODAT)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Reasons for high incidence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New kidney metabolizes and excretes insulin more efficiently than the failing native kidneys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Transplanted kidney is gluconeogenic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Immunosuppression medications are diabetogenic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Tacrolimus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mTOR inhibitors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Glucocorticoids </a:t>
            </a:r>
            <a:endParaRPr lang="el-GR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Diabetes Mellitus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Risk factors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Advanced age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Obesity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African-American race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Family history of diabetes mellitus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History of gestational diabetes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Hepatitis C virus infection (insulin resistance)</a:t>
            </a: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Diabetes Mellitus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Therapy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Diet modification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Exercise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Weight loss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Pharmacologic treatment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Oral anti-diabetic drugs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Insulin </a:t>
            </a:r>
            <a:endParaRPr lang="el-GR" sz="2200" dirty="0" smtClean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Osteoporosis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Bone loss occurs rapidly following kidney transplantation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Risk factors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Long-term use of glucocorticoids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CNIs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Persistent hyperparathyroidism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Screening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DEXA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Electrolyte and Acid-Base Disorders</a:t>
            </a:r>
            <a:endParaRPr lang="el-GR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Hypomagnesemia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Hyperkalemia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Hypercalcemia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Hypophosphatemia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Metabolic acidosis</a:t>
            </a:r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Hyperuricemia and Gout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Common among renal transplant recipients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Highest incidence in those treated with CNIs (especially Cyclosporine)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CNIs reduce uric acid excretion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Additional risk factors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Impaired renal function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Use of loop or Thiazide diuretics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Hematologic Issues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Leukopenia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Lymphocytopenia, neutropenia, or both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Causes</a:t>
            </a:r>
          </a:p>
          <a:p>
            <a:pPr lvl="2"/>
            <a:r>
              <a:rPr lang="en-US" sz="2400" dirty="0" smtClean="0">
                <a:latin typeface="Arial" pitchFamily="34" charset="0"/>
                <a:cs typeface="Arial" pitchFamily="34" charset="0"/>
              </a:rPr>
              <a:t>Lymphocyte depleting agents (Alemtuzumab)</a:t>
            </a:r>
          </a:p>
          <a:p>
            <a:pPr lvl="2"/>
            <a:r>
              <a:rPr lang="en-US" sz="2400" dirty="0" smtClean="0">
                <a:latin typeface="Arial" pitchFamily="34" charset="0"/>
                <a:cs typeface="Arial" pitchFamily="34" charset="0"/>
              </a:rPr>
              <a:t>Antimetabolic agents</a:t>
            </a:r>
          </a:p>
          <a:p>
            <a:pPr lvl="2"/>
            <a:r>
              <a:rPr lang="en-US" sz="2400" dirty="0" smtClean="0">
                <a:latin typeface="Arial" pitchFamily="34" charset="0"/>
                <a:cs typeface="Arial" pitchFamily="34" charset="0"/>
              </a:rPr>
              <a:t>Antiviral agents</a:t>
            </a:r>
          </a:p>
          <a:p>
            <a:pPr lvl="2"/>
            <a:r>
              <a:rPr lang="en-US" sz="2400" dirty="0" smtClean="0">
                <a:latin typeface="Arial" pitchFamily="34" charset="0"/>
                <a:cs typeface="Arial" pitchFamily="34" charset="0"/>
              </a:rPr>
              <a:t>CNIs</a:t>
            </a:r>
          </a:p>
          <a:p>
            <a:pPr lvl="2"/>
            <a:r>
              <a:rPr lang="en-US" sz="2400" dirty="0" smtClean="0">
                <a:latin typeface="Arial" pitchFamily="34" charset="0"/>
                <a:cs typeface="Arial" pitchFamily="34" charset="0"/>
              </a:rPr>
              <a:t>Trimethoprim-Sulfamethoxazole</a:t>
            </a:r>
          </a:p>
          <a:p>
            <a:pPr lvl="2"/>
            <a:r>
              <a:rPr lang="en-US" sz="2400" dirty="0" smtClean="0">
                <a:latin typeface="Arial" pitchFamily="34" charset="0"/>
                <a:cs typeface="Arial" pitchFamily="34" charset="0"/>
              </a:rPr>
              <a:t>CMV</a:t>
            </a:r>
          </a:p>
          <a:p>
            <a:pPr lvl="2"/>
            <a:r>
              <a:rPr lang="en-US" sz="2400" dirty="0" smtClean="0">
                <a:latin typeface="Arial" pitchFamily="34" charset="0"/>
                <a:cs typeface="Arial" pitchFamily="34" charset="0"/>
              </a:rPr>
              <a:t>Parvovirus B19</a:t>
            </a:r>
          </a:p>
          <a:p>
            <a:pPr lvl="2"/>
            <a:r>
              <a:rPr lang="en-US" sz="2400" dirty="0" smtClean="0">
                <a:latin typeface="Arial" pitchFamily="34" charset="0"/>
                <a:cs typeface="Arial" pitchFamily="34" charset="0"/>
              </a:rPr>
              <a:t>HHV 6</a:t>
            </a:r>
          </a:p>
          <a:p>
            <a:pPr lvl="2"/>
            <a:r>
              <a:rPr lang="en-US" sz="2400" dirty="0" smtClean="0">
                <a:latin typeface="Arial" pitchFamily="34" charset="0"/>
                <a:cs typeface="Arial" pitchFamily="34" charset="0"/>
              </a:rPr>
              <a:t>Influenza virus</a:t>
            </a: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Hematologic Issues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Anemia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Causes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Delayed graft function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Bone marrow suppression (maintenance therapy)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Abrupt cessation of erythropoietin-stimulating agents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Decreased graft function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Immunosuppressive drugs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Antiviral agents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Infections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Use of ACE-I or ARB</a:t>
            </a: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Hematologic Issues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Thrombocytopenia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In combination with leukopenia and anemia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Causes 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Bone marrow suppression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Antithymocyte globulin (anti-platelet antibodies)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Anti-metabolic agents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CNIs (thrombotic microangiopathy)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Antiviral agents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Viral infections</a:t>
            </a:r>
          </a:p>
          <a:p>
            <a:endParaRPr lang="el-GR" dirty="0"/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Routine Follow-Up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Checked regularly at each vis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it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CRP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Urinalysis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Spot urine protein-to-creatinine ratio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Trough levels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Tacrolimus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Cyclosporine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Everolimus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Sirolimus</a:t>
            </a:r>
          </a:p>
          <a:p>
            <a:pPr lvl="2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l-GR" sz="2400" dirty="0"/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Hematologic Issues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Erythrocytosis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Persistently elevated Hg (&gt;17 g/dL) and Hct (&gt;51 %) levels that occur after transplantation and persist for more than 6 months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Increased risk for blood clots (heart attack or stroke) 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Treatment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Phlebotomy (venesection)</a:t>
            </a:r>
          </a:p>
          <a:p>
            <a:pPr lvl="3"/>
            <a:r>
              <a:rPr lang="en-US" dirty="0" smtClean="0">
                <a:latin typeface="Arial" pitchFamily="34" charset="0"/>
                <a:cs typeface="Arial" pitchFamily="34" charset="0"/>
              </a:rPr>
              <a:t>Remove one unit of blood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Taking low dose of Aspirin daily </a:t>
            </a:r>
            <a:endParaRPr lang="el-GR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Pregnancy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Fertility is usually improved within just a few months after renal transplantation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Some impairment may persist in men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Reduced sperm count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Altered sperm morphology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Rates of both pregnancy and successful pregnancy remain far lower than in the general population</a:t>
            </a:r>
          </a:p>
        </p:txBody>
      </p:sp>
      <p:pic>
        <p:nvPicPr>
          <p:cNvPr id="6" name="Picture 5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Pregnancy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Pregnancy is considered high risk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Multiple risk factors for both the mother and the developing fetus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Timing is important to minimize risks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Modification of the maintenance immunosuppression regimen is frequently necessary prior conception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All immunosuppressive medications carry some risk in pregnancy</a:t>
            </a:r>
            <a:endParaRPr lang="el-GR" sz="2800" dirty="0"/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Pregnancy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Contraindicated in pregnancy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Mycophenolate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Sirolimus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Everolimus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Reports of severe structural malformations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The most effective safe form of contraception should be used to avoid unplanned pregnancies</a:t>
            </a:r>
          </a:p>
          <a:p>
            <a:endParaRPr lang="el-GR" dirty="0"/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References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Overview of care of the adult kidney transplant recipient </a:t>
            </a:r>
          </a:p>
          <a:p>
            <a:pPr lvl="1"/>
            <a:r>
              <a:rPr lang="en-US" sz="1800" dirty="0" smtClean="0">
                <a:latin typeface="Arial" pitchFamily="34" charset="0"/>
                <a:cs typeface="Arial" pitchFamily="34" charset="0"/>
              </a:rPr>
              <a:t>UpToDate 2019, Wolters Kluwer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Infection in the solid organ transplant recipient</a:t>
            </a:r>
          </a:p>
          <a:p>
            <a:pPr lvl="1"/>
            <a:r>
              <a:rPr lang="en-US" sz="1800" dirty="0" smtClean="0">
                <a:latin typeface="Arial" pitchFamily="34" charset="0"/>
                <a:cs typeface="Arial" pitchFamily="34" charset="0"/>
              </a:rPr>
              <a:t>UpToDate 2019, Wolters Kluwer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Development of malignancy following solid organ transplantation</a:t>
            </a:r>
          </a:p>
          <a:p>
            <a:pPr lvl="1"/>
            <a:r>
              <a:rPr lang="en-US" sz="1800" dirty="0" smtClean="0">
                <a:latin typeface="Arial" pitchFamily="34" charset="0"/>
                <a:cs typeface="Arial" pitchFamily="34" charset="0"/>
              </a:rPr>
              <a:t>UpToDate 2019, Wolters Kluwer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Handbook of Kidney Transplantation, 5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Edition</a:t>
            </a:r>
          </a:p>
          <a:p>
            <a:pPr lvl="1"/>
            <a:r>
              <a:rPr lang="en-US" sz="1800" dirty="0" smtClean="0">
                <a:latin typeface="Arial" pitchFamily="34" charset="0"/>
                <a:cs typeface="Arial" pitchFamily="34" charset="0"/>
              </a:rPr>
              <a:t>Gabriel M. Danovitch, Wolters Kluwer / Lippincott Williams &amp; Wilkins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Transplantation, 4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Edition</a:t>
            </a:r>
          </a:p>
          <a:p>
            <a:pPr lvl="1"/>
            <a:r>
              <a:rPr lang="en-US" sz="1800" dirty="0" smtClean="0">
                <a:latin typeface="Arial" pitchFamily="34" charset="0"/>
                <a:cs typeface="Arial" pitchFamily="34" charset="0"/>
              </a:rPr>
              <a:t>John L. R. Forsythe, Saunders Elsevier</a:t>
            </a:r>
          </a:p>
          <a:p>
            <a:endParaRPr lang="el-GR" dirty="0"/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514600"/>
            <a:ext cx="7851648" cy="1828800"/>
          </a:xfrm>
        </p:spPr>
        <p:txBody>
          <a:bodyPr anchor="ctr">
            <a:normAutofit/>
          </a:bodyPr>
          <a:lstStyle/>
          <a:p>
            <a:pPr algn="ctr"/>
            <a:r>
              <a:rPr lang="en-US" sz="5000" dirty="0" smtClean="0">
                <a:effectLst/>
                <a:latin typeface="Arial" pitchFamily="34" charset="0"/>
                <a:cs typeface="Arial" pitchFamily="34" charset="0"/>
              </a:rPr>
              <a:t>Thank</a:t>
            </a:r>
            <a:r>
              <a:rPr lang="en-US" sz="5000" dirty="0" smtClean="0">
                <a:latin typeface="Arial" pitchFamily="34" charset="0"/>
                <a:cs typeface="Arial" pitchFamily="34" charset="0"/>
              </a:rPr>
              <a:t> you</a:t>
            </a:r>
            <a:endParaRPr lang="el-GR" sz="5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514600"/>
            <a:ext cx="7851648" cy="1828800"/>
          </a:xfrm>
        </p:spPr>
        <p:txBody>
          <a:bodyPr anchor="ctr">
            <a:normAutofit/>
          </a:bodyPr>
          <a:lstStyle/>
          <a:p>
            <a:pPr algn="ctr"/>
            <a:r>
              <a:rPr lang="en-US" sz="5000" dirty="0" smtClean="0">
                <a:effectLst/>
                <a:latin typeface="Arial" pitchFamily="34" charset="0"/>
                <a:cs typeface="Arial" pitchFamily="34" charset="0"/>
              </a:rPr>
              <a:t>Questions</a:t>
            </a:r>
            <a:endParaRPr lang="el-GR" sz="5000" dirty="0"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Routine Follow-Up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At intervals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Complete fasting lipid profile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Total Cholesterol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LDL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HDL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Triglycerides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Hemoglobin A1c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PTH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CMV and BK viral load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Urine test for BK virus</a:t>
            </a:r>
          </a:p>
          <a:p>
            <a:pPr lvl="1">
              <a:buNone/>
            </a:pPr>
            <a:endParaRPr lang="el-GR" sz="23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Toxicity Associated With Immunosuppression</a:t>
            </a:r>
            <a:endParaRPr lang="el-GR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Many of the drugs used for maintenance immunosuppression have well-described side effects that vary in severity</a:t>
            </a: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Patients should be monitored for evidence of toxicity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Toxicity Associated With Immunosuppression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5900" dirty="0" smtClean="0">
                <a:latin typeface="Arial" pitchFamily="34" charset="0"/>
                <a:cs typeface="Arial" pitchFamily="34" charset="0"/>
              </a:rPr>
              <a:t>CNIs</a:t>
            </a:r>
          </a:p>
          <a:p>
            <a:pPr lvl="1"/>
            <a:r>
              <a:rPr lang="en-US" sz="4600" dirty="0" smtClean="0">
                <a:latin typeface="Arial" pitchFamily="34" charset="0"/>
                <a:cs typeface="Arial" pitchFamily="34" charset="0"/>
              </a:rPr>
              <a:t>Hirsutism and gingival hyperplasia (Cyclosporine)</a:t>
            </a:r>
          </a:p>
          <a:p>
            <a:pPr lvl="1"/>
            <a:r>
              <a:rPr lang="en-US" sz="4600" dirty="0" smtClean="0">
                <a:latin typeface="Arial" pitchFamily="34" charset="0"/>
                <a:cs typeface="Arial" pitchFamily="34" charset="0"/>
              </a:rPr>
              <a:t>Alopecia (Tacrolimus)</a:t>
            </a:r>
          </a:p>
          <a:p>
            <a:pPr lvl="1"/>
            <a:r>
              <a:rPr lang="en-US" sz="4600" dirty="0" smtClean="0">
                <a:latin typeface="Arial" pitchFamily="34" charset="0"/>
                <a:cs typeface="Arial" pitchFamily="34" charset="0"/>
              </a:rPr>
              <a:t>Neurologic disturbances</a:t>
            </a:r>
          </a:p>
          <a:p>
            <a:pPr lvl="1"/>
            <a:r>
              <a:rPr lang="en-US" sz="4600" dirty="0" smtClean="0">
                <a:latin typeface="Arial" pitchFamily="34" charset="0"/>
                <a:cs typeface="Arial" pitchFamily="34" charset="0"/>
              </a:rPr>
              <a:t>Insomnia</a:t>
            </a:r>
          </a:p>
          <a:p>
            <a:pPr lvl="1"/>
            <a:r>
              <a:rPr lang="en-US" sz="4600" dirty="0" smtClean="0">
                <a:latin typeface="Arial" pitchFamily="34" charset="0"/>
                <a:cs typeface="Arial" pitchFamily="34" charset="0"/>
              </a:rPr>
              <a:t>Hypertension</a:t>
            </a:r>
          </a:p>
          <a:p>
            <a:pPr lvl="1"/>
            <a:r>
              <a:rPr lang="en-US" sz="4600" dirty="0" smtClean="0">
                <a:latin typeface="Arial" pitchFamily="34" charset="0"/>
                <a:cs typeface="Arial" pitchFamily="34" charset="0"/>
              </a:rPr>
              <a:t>Acute and chronic renal dysfunction</a:t>
            </a:r>
          </a:p>
          <a:p>
            <a:pPr lvl="1"/>
            <a:r>
              <a:rPr lang="en-US" sz="4600" dirty="0" smtClean="0">
                <a:latin typeface="Arial" pitchFamily="34" charset="0"/>
                <a:cs typeface="Arial" pitchFamily="34" charset="0"/>
              </a:rPr>
              <a:t>Electrolyte abnormalities</a:t>
            </a:r>
          </a:p>
          <a:p>
            <a:pPr lvl="1"/>
            <a:r>
              <a:rPr lang="en-US" sz="4600" dirty="0" smtClean="0">
                <a:latin typeface="Arial" pitchFamily="34" charset="0"/>
                <a:cs typeface="Arial" pitchFamily="34" charset="0"/>
              </a:rPr>
              <a:t>New-onset diabetes after transplantation (NODAT)</a:t>
            </a:r>
          </a:p>
          <a:p>
            <a:pPr lvl="1"/>
            <a:r>
              <a:rPr lang="en-US" sz="4600" dirty="0" smtClean="0">
                <a:latin typeface="Arial" pitchFamily="34" charset="0"/>
                <a:cs typeface="Arial" pitchFamily="34" charset="0"/>
              </a:rPr>
              <a:t>Hyperlipidemia</a:t>
            </a:r>
          </a:p>
          <a:p>
            <a:pPr lvl="1"/>
            <a:r>
              <a:rPr lang="en-US" sz="4600" dirty="0" smtClean="0">
                <a:latin typeface="Arial" pitchFamily="34" charset="0"/>
                <a:cs typeface="Arial" pitchFamily="34" charset="0"/>
              </a:rPr>
              <a:t>Malignancies</a:t>
            </a:r>
          </a:p>
          <a:p>
            <a:pPr lvl="1"/>
            <a:r>
              <a:rPr lang="en-US" sz="4600" dirty="0" smtClean="0">
                <a:latin typeface="Arial" pitchFamily="34" charset="0"/>
                <a:cs typeface="Arial" pitchFamily="34" charset="0"/>
              </a:rPr>
              <a:t>Anemia</a:t>
            </a:r>
          </a:p>
          <a:p>
            <a:pPr lvl="1"/>
            <a:endParaRPr lang="el-GR" dirty="0"/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Toxicity Associated With Immunosuppression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Sirolimus/Everolimus (mTOR inhibitors)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Pulmonary edema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Hypertension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Poor wound healing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Joint pain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Anemia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Edema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Hypertriglyceridemia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Hypercholesterolemia </a:t>
            </a:r>
          </a:p>
          <a:p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med-u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26134"/>
            <a:ext cx="2143108" cy="103186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1527</TotalTime>
  <Words>1676</Words>
  <Application>Microsoft Office PowerPoint</Application>
  <PresentationFormat>On-screen Show (4:3)</PresentationFormat>
  <Paragraphs>452</Paragraphs>
  <Slides>56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Flow</vt:lpstr>
      <vt:lpstr>Medical Complications of Transplantation</vt:lpstr>
      <vt:lpstr>Medical Complications of Transplantation</vt:lpstr>
      <vt:lpstr>Medical Complications of Transplantation</vt:lpstr>
      <vt:lpstr>Routine Follow-Up</vt:lpstr>
      <vt:lpstr>Routine Follow-Up</vt:lpstr>
      <vt:lpstr>Routine Follow-Up</vt:lpstr>
      <vt:lpstr>Toxicity Associated With Immunosuppression</vt:lpstr>
      <vt:lpstr>Toxicity Associated With Immunosuppression</vt:lpstr>
      <vt:lpstr>Toxicity Associated With Immunosuppression</vt:lpstr>
      <vt:lpstr>Toxicity Associated With Immunosuppression</vt:lpstr>
      <vt:lpstr>Infections</vt:lpstr>
      <vt:lpstr>Infections</vt:lpstr>
      <vt:lpstr>Infections</vt:lpstr>
      <vt:lpstr>Infections</vt:lpstr>
      <vt:lpstr>Infections</vt:lpstr>
      <vt:lpstr>Infections</vt:lpstr>
      <vt:lpstr>Infections</vt:lpstr>
      <vt:lpstr>Infections</vt:lpstr>
      <vt:lpstr>Infections</vt:lpstr>
      <vt:lpstr>CMV</vt:lpstr>
      <vt:lpstr>CMV</vt:lpstr>
      <vt:lpstr>CMV</vt:lpstr>
      <vt:lpstr>CMV</vt:lpstr>
      <vt:lpstr>CMV</vt:lpstr>
      <vt:lpstr>BK Virus</vt:lpstr>
      <vt:lpstr>BK Virus</vt:lpstr>
      <vt:lpstr>BK Virus</vt:lpstr>
      <vt:lpstr>Malignancy </vt:lpstr>
      <vt:lpstr>Malignancy </vt:lpstr>
      <vt:lpstr>Malignancy</vt:lpstr>
      <vt:lpstr>Malignancy</vt:lpstr>
      <vt:lpstr>Hypertension</vt:lpstr>
      <vt:lpstr>Hypertension</vt:lpstr>
      <vt:lpstr>Hypertension</vt:lpstr>
      <vt:lpstr>Hypertension</vt:lpstr>
      <vt:lpstr>Hypertension</vt:lpstr>
      <vt:lpstr>Hypertension</vt:lpstr>
      <vt:lpstr>Dyslipidemia </vt:lpstr>
      <vt:lpstr>Dyslipidemia</vt:lpstr>
      <vt:lpstr>Dyslipidemia</vt:lpstr>
      <vt:lpstr>Diabetes Mellitus</vt:lpstr>
      <vt:lpstr>Diabetes Mellitus</vt:lpstr>
      <vt:lpstr>Diabetes Mellitus</vt:lpstr>
      <vt:lpstr>Osteoporosis </vt:lpstr>
      <vt:lpstr>Electrolyte and Acid-Base Disorders</vt:lpstr>
      <vt:lpstr>Hyperuricemia and Gout</vt:lpstr>
      <vt:lpstr>Hematologic Issues</vt:lpstr>
      <vt:lpstr>Hematologic Issues</vt:lpstr>
      <vt:lpstr>Hematologic Issues</vt:lpstr>
      <vt:lpstr>Hematologic Issues</vt:lpstr>
      <vt:lpstr>Pregnancy </vt:lpstr>
      <vt:lpstr>Pregnancy</vt:lpstr>
      <vt:lpstr>Pregnancy</vt:lpstr>
      <vt:lpstr>References </vt:lpstr>
      <vt:lpstr>Thank you</vt:lpstr>
      <vt:lpstr>Questions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KConsta2</cp:lastModifiedBy>
  <cp:revision>210</cp:revision>
  <dcterms:created xsi:type="dcterms:W3CDTF">2019-02-14T08:47:45Z</dcterms:created>
  <dcterms:modified xsi:type="dcterms:W3CDTF">2019-03-19T11:11:10Z</dcterms:modified>
</cp:coreProperties>
</file>